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83j5VQXeKv2w7BmaZgZhT6ris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1" name="Google Shape;24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2" name="Google Shape;24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" name="Google Shape;2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" name="Google Shape;2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8" name="Google Shape;4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8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8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3.png"/><Relationship Id="rId7" Type="http://schemas.openxmlformats.org/officeDocument/2006/relationships/image" Target="../media/image2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4.png"/><Relationship Id="rId4" Type="http://schemas.openxmlformats.org/officeDocument/2006/relationships/image" Target="../media/image3.png"/><Relationship Id="rId5" Type="http://schemas.openxmlformats.org/officeDocument/2006/relationships/image" Target="../media/image2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8.png"/><Relationship Id="rId4" Type="http://schemas.openxmlformats.org/officeDocument/2006/relationships/image" Target="../media/image3.png"/><Relationship Id="rId5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20.png"/><Relationship Id="rId9" Type="http://schemas.openxmlformats.org/officeDocument/2006/relationships/image" Target="../media/image14.png"/><Relationship Id="rId5" Type="http://schemas.openxmlformats.org/officeDocument/2006/relationships/image" Target="../media/image16.png"/><Relationship Id="rId6" Type="http://schemas.openxmlformats.org/officeDocument/2006/relationships/image" Target="../media/image3.png"/><Relationship Id="rId7" Type="http://schemas.openxmlformats.org/officeDocument/2006/relationships/image" Target="../media/image12.png"/><Relationship Id="rId8" Type="http://schemas.openxmlformats.org/officeDocument/2006/relationships/image" Target="../media/image2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Relationship Id="rId4" Type="http://schemas.openxmlformats.org/officeDocument/2006/relationships/image" Target="../media/image21.png"/><Relationship Id="rId5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png"/><Relationship Id="rId4" Type="http://schemas.openxmlformats.org/officeDocument/2006/relationships/image" Target="../media/image1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5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43600" y="-457200"/>
            <a:ext cx="457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731520" y="548640"/>
            <a:ext cx="5486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4200"/>
              <a:buFont typeface="Trebuchet MS"/>
              <a:buNone/>
            </a:pPr>
            <a:r>
              <a:rPr b="1" i="0" lang="en-US" sz="42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Rethinking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4200"/>
              <a:buFont typeface="Trebuchet MS"/>
              <a:buNone/>
            </a:pPr>
            <a:r>
              <a:rPr b="1" i="0" lang="en-US" sz="42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Collaborative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4200"/>
              <a:buFont typeface="Trebuchet MS"/>
              <a:buNone/>
            </a:pPr>
            <a:r>
              <a:rPr b="1" i="0" lang="en-US" sz="42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Development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731520" y="2926080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 live case study: from ambiguous ideas to mission-aligned execution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731520" y="3657600"/>
            <a:ext cx="1828800" cy="27432"/>
          </a:xfrm>
          <a:prstGeom prst="rect">
            <a:avLst/>
          </a:prstGeom>
          <a:solidFill>
            <a:srgbClr val="4ECDC4">
              <a:alpha val="4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731520" y="3794760"/>
            <a:ext cx="4572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Keenan Thompson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CEO, Arcnem AI  •  arcnem.ai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Paul Consalvi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Professor, The University of Tokyo, Graduate School of Frontier Sciences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2" name="Google Shape;2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669280" y="2560320"/>
            <a:ext cx="2926080" cy="21945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rcnem-logo.jpg" id="23" name="Google Shape;2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394000" y="4423500"/>
            <a:ext cx="600000" cy="6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44" name="Google Shape;24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0" y="457200"/>
            <a:ext cx="457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0"/>
          <p:cNvSpPr/>
          <p:nvPr/>
        </p:nvSpPr>
        <p:spPr>
          <a:xfrm>
            <a:off x="731520" y="731520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3600"/>
              <a:buFont typeface="Trebuchet MS"/>
              <a:buNone/>
            </a:pPr>
            <a:r>
              <a:rPr b="1" i="0" lang="en-US" sz="3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Collaboration is 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3600"/>
              <a:buFont typeface="Trebuchet MS"/>
              <a:buNone/>
            </a:pPr>
            <a:r>
              <a:rPr b="1" i="0" lang="en-US" sz="3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design problem.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0"/>
          <p:cNvSpPr/>
          <p:nvPr/>
        </p:nvSpPr>
        <p:spPr>
          <a:xfrm>
            <a:off x="731520" y="2468880"/>
            <a:ext cx="5029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ECDC4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Better systems, better questions, better shared memory.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0"/>
          <p:cNvSpPr/>
          <p:nvPr/>
        </p:nvSpPr>
        <p:spPr>
          <a:xfrm>
            <a:off x="731520" y="3200400"/>
            <a:ext cx="1828800" cy="27432"/>
          </a:xfrm>
          <a:prstGeom prst="rect">
            <a:avLst/>
          </a:prstGeom>
          <a:solidFill>
            <a:srgbClr val="4ECDC4">
              <a:alpha val="4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731520" y="3337560"/>
            <a:ext cx="45720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Keenan Thompson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CEO, Arcnem AI  •  arcnem.ai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Paul Consalvi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Professor, The University of Tokyo, Graduate School of Frontier Sciences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0"/>
          <p:cNvSpPr/>
          <p:nvPr/>
        </p:nvSpPr>
        <p:spPr>
          <a:xfrm>
            <a:off x="731520" y="4526280"/>
            <a:ext cx="4114800" cy="411480"/>
          </a:xfrm>
          <a:prstGeom prst="rect">
            <a:avLst/>
          </a:prstGeom>
          <a:solidFill>
            <a:srgbClr val="FFFFFF">
              <a:alpha val="74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868680" y="4526280"/>
            <a:ext cx="3840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ECDC4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Tokyo Tech Talks #1 • February 22, 2026 • UTokyo Kashiwa</a:t>
            </a:r>
            <a:endParaRPr b="0" i="0" sz="1000" u="none" cap="none" strike="noStrike">
              <a:solidFill>
                <a:srgbClr val="4ECDC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ECDC4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tokyotechtalks.com</a:t>
            </a:r>
            <a:endParaRPr sz="1000">
              <a:solidFill>
                <a:srgbClr val="4ECDC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52" name="Google Shape;25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86400" y="2743200"/>
            <a:ext cx="2926080" cy="20116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rcnem-logo.jpg" id="253" name="Google Shape;253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394000" y="4423500"/>
            <a:ext cx="600000" cy="6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10" title="arcnem-register-qr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864275" y="457200"/>
            <a:ext cx="2170300" cy="217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/>
          <p:nvPr/>
        </p:nvSpPr>
        <p:spPr>
          <a:xfrm>
            <a:off x="640080" y="36576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Where collaboration breaks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40080" y="1371600"/>
            <a:ext cx="2560320" cy="2926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38100">
              <a:srgbClr val="000000">
                <a:alpha val="745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640080" y="1371600"/>
            <a:ext cx="256032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32" name="Google Shape;3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63040" y="173736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"/>
          <p:cNvSpPr/>
          <p:nvPr/>
        </p:nvSpPr>
        <p:spPr>
          <a:xfrm>
            <a:off x="822960" y="2560320"/>
            <a:ext cx="21945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without accountability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822960" y="3108960"/>
            <a:ext cx="21945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Invisible labor, hierarchy capture, authorship politics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3429000" y="1371600"/>
            <a:ext cx="2560320" cy="2926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38100">
              <a:srgbClr val="000000">
                <a:alpha val="745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3429000" y="1371600"/>
            <a:ext cx="256032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37" name="Google Shape;3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51960" y="173736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"/>
          <p:cNvSpPr/>
          <p:nvPr/>
        </p:nvSpPr>
        <p:spPr>
          <a:xfrm>
            <a:off x="3611880" y="2560320"/>
            <a:ext cx="21945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Great ideas die early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3611880" y="3108960"/>
            <a:ext cx="21945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No durable bridge from insight to execution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6217920" y="1371600"/>
            <a:ext cx="2560320" cy="29260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38100">
              <a:srgbClr val="000000">
                <a:alpha val="745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6217920" y="1371600"/>
            <a:ext cx="2560320" cy="54864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42" name="Google Shape;42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40880" y="173736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2"/>
          <p:cNvSpPr/>
          <p:nvPr/>
        </p:nvSpPr>
        <p:spPr>
          <a:xfrm>
            <a:off x="6400800" y="2560320"/>
            <a:ext cx="21945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Human translation loss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6400800" y="3108960"/>
            <a:ext cx="21945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Meaning shifts between "idea language" and "build language"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How we actually worked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640080" y="1188720"/>
            <a:ext cx="3657600" cy="3200400"/>
          </a:xfrm>
          <a:prstGeom prst="rect">
            <a:avLst/>
          </a:prstGeom>
          <a:solidFill>
            <a:srgbClr val="232946"/>
          </a:solidFill>
          <a:ln>
            <a:noFill/>
          </a:ln>
          <a:effectLst>
            <a:outerShdw blurRad="76200" rotWithShape="0" algn="bl" dir="8100000" dist="25400">
              <a:srgbClr val="000000">
                <a:alpha val="1450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640080" y="1188720"/>
            <a:ext cx="3657600" cy="54864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54" name="Google Shape;5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146304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3"/>
          <p:cNvSpPr/>
          <p:nvPr/>
        </p:nvSpPr>
        <p:spPr>
          <a:xfrm>
            <a:off x="1554480" y="1463040"/>
            <a:ext cx="2560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800"/>
              <a:buFont typeface="Trebuchet MS"/>
              <a:buNone/>
            </a:pPr>
            <a:r>
              <a:rPr b="1" i="0" lang="en-US" sz="1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Paul - Critical thinking lead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914400" y="2194560"/>
            <a:ext cx="3108960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Vision, philosophy, and standards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Wrote ideas into concrete documents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Challenged assumptions and framing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Defined what "meaningful collaboration" means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4846320" y="1188720"/>
            <a:ext cx="3657600" cy="3200400"/>
          </a:xfrm>
          <a:prstGeom prst="rect">
            <a:avLst/>
          </a:prstGeom>
          <a:solidFill>
            <a:srgbClr val="232946"/>
          </a:solidFill>
          <a:ln>
            <a:noFill/>
          </a:ln>
          <a:effectLst>
            <a:outerShdw blurRad="76200" rotWithShape="0" algn="bl" dir="8100000" dist="25400">
              <a:srgbClr val="000000">
                <a:alpha val="1450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4846320" y="1188720"/>
            <a:ext cx="36576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59" name="Google Shape;5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20640" y="146304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3"/>
          <p:cNvSpPr/>
          <p:nvPr/>
        </p:nvSpPr>
        <p:spPr>
          <a:xfrm>
            <a:off x="5760720" y="1463040"/>
            <a:ext cx="2560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800"/>
              <a:buFont typeface="Trebuchet MS"/>
              <a:buNone/>
            </a:pPr>
            <a:r>
              <a:rPr b="1" i="0" lang="en-US" sz="1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Keenan - Engineering lead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5120640" y="2194560"/>
            <a:ext cx="3108960" cy="192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System design and implementation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Asked clarifying questions constantly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Converted principles into product behavior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8F8F2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F8F8F2"/>
                </a:solidFill>
                <a:latin typeface="Calibri"/>
                <a:ea typeface="Calibri"/>
                <a:cs typeface="Calibri"/>
                <a:sym typeface="Calibri"/>
              </a:rPr>
              <a:t>Used AI agents heavily, with review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640080" y="452628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ECDC4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This workflow became the product pattern.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/>
          <p:nvPr/>
        </p:nvSpPr>
        <p:spPr>
          <a:xfrm>
            <a:off x="640080" y="36576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Communication is lossy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640080" y="1371600"/>
            <a:ext cx="1097280" cy="1097280"/>
          </a:xfrm>
          <a:prstGeom prst="ellipse">
            <a:avLst/>
          </a:prstGeom>
          <a:solidFill>
            <a:srgbClr val="FFFFFF"/>
          </a:solidFill>
          <a:ln cap="flat" cmpd="sng" w="31750">
            <a:solidFill>
              <a:srgbClr val="FF6B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685800" y="1508760"/>
            <a:ext cx="1005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Paul's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vision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4"/>
          <p:cNvCxnSpPr/>
          <p:nvPr/>
        </p:nvCxnSpPr>
        <p:spPr>
          <a:xfrm>
            <a:off x="1737360" y="1920240"/>
            <a:ext cx="594360" cy="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" name="Google Shape;72;p4"/>
          <p:cNvSpPr/>
          <p:nvPr/>
        </p:nvSpPr>
        <p:spPr>
          <a:xfrm>
            <a:off x="2331720" y="1371600"/>
            <a:ext cx="1097280" cy="1097280"/>
          </a:xfrm>
          <a:prstGeom prst="ellipse">
            <a:avLst/>
          </a:prstGeom>
          <a:solidFill>
            <a:srgbClr val="FFFFFF"/>
          </a:solidFill>
          <a:ln cap="flat" cmpd="sng" w="317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2377440" y="1508760"/>
            <a:ext cx="1005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words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4" name="Google Shape;74;p4"/>
          <p:cNvCxnSpPr/>
          <p:nvPr/>
        </p:nvCxnSpPr>
        <p:spPr>
          <a:xfrm>
            <a:off x="3429000" y="1920240"/>
            <a:ext cx="594360" cy="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5" name="Google Shape;75;p4"/>
          <p:cNvSpPr/>
          <p:nvPr/>
        </p:nvSpPr>
        <p:spPr>
          <a:xfrm>
            <a:off x="4023360" y="1371600"/>
            <a:ext cx="1097280" cy="1097280"/>
          </a:xfrm>
          <a:prstGeom prst="ellipse">
            <a:avLst/>
          </a:prstGeom>
          <a:solidFill>
            <a:srgbClr val="FFFFFF"/>
          </a:solidFill>
          <a:ln cap="flat" cmpd="sng" w="31750">
            <a:solidFill>
              <a:srgbClr val="0F96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4069080" y="1508760"/>
            <a:ext cx="1005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Keenan's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7" name="Google Shape;77;p4"/>
          <p:cNvCxnSpPr/>
          <p:nvPr/>
        </p:nvCxnSpPr>
        <p:spPr>
          <a:xfrm>
            <a:off x="5120640" y="1920240"/>
            <a:ext cx="594360" cy="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8" name="Google Shape;78;p4"/>
          <p:cNvSpPr/>
          <p:nvPr/>
        </p:nvSpPr>
        <p:spPr>
          <a:xfrm>
            <a:off x="5715000" y="1371600"/>
            <a:ext cx="1097280" cy="1097280"/>
          </a:xfrm>
          <a:prstGeom prst="ellipse">
            <a:avLst/>
          </a:prstGeom>
          <a:solidFill>
            <a:srgbClr val="FFFFFF"/>
          </a:solidFill>
          <a:ln cap="flat" cmpd="sng" w="31750">
            <a:solidFill>
              <a:srgbClr val="4ECD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5760720" y="1508760"/>
            <a:ext cx="1005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Clarifying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0" name="Google Shape;80;p4"/>
          <p:cNvCxnSpPr/>
          <p:nvPr/>
        </p:nvCxnSpPr>
        <p:spPr>
          <a:xfrm>
            <a:off x="6812280" y="1920240"/>
            <a:ext cx="594360" cy="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1" name="Google Shape;81;p4"/>
          <p:cNvSpPr/>
          <p:nvPr/>
        </p:nvSpPr>
        <p:spPr>
          <a:xfrm>
            <a:off x="7406640" y="1371600"/>
            <a:ext cx="1097280" cy="1097280"/>
          </a:xfrm>
          <a:prstGeom prst="ellipse">
            <a:avLst/>
          </a:prstGeom>
          <a:solidFill>
            <a:srgbClr val="FFFFFF"/>
          </a:solidFill>
          <a:ln cap="flat" cmpd="sng" w="31750">
            <a:solidFill>
              <a:srgbClr val="0F96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7452360" y="1508760"/>
            <a:ext cx="1005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context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640080" y="3017520"/>
            <a:ext cx="7863840" cy="15544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762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640080" y="3017520"/>
            <a:ext cx="64008" cy="155448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85" name="Google Shape;8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" y="320040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4"/>
          <p:cNvSpPr/>
          <p:nvPr/>
        </p:nvSpPr>
        <p:spPr>
          <a:xfrm>
            <a:off x="1554480" y="3154680"/>
            <a:ext cx="64008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The fix: write it down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1554480" y="3611880"/>
            <a:ext cx="65836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I asked Paul to write down his vision. That document became shared context for me and for AI agents. His aspiration lives in the codebase alongside the code.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Compound Engineering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640080" y="82296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Turn each conversation into reusable execution context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6" name="Google Shape;9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080" y="1371600"/>
            <a:ext cx="530352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5"/>
          <p:cNvSpPr/>
          <p:nvPr/>
        </p:nvSpPr>
        <p:spPr>
          <a:xfrm>
            <a:off x="640080" y="2286000"/>
            <a:ext cx="2560320" cy="1005840"/>
          </a:xfrm>
          <a:prstGeom prst="rect">
            <a:avLst/>
          </a:prstGeom>
          <a:solidFill>
            <a:srgbClr val="FFFFFF">
              <a:alpha val="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98" name="Google Shape;9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77240" y="24688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5"/>
          <p:cNvSpPr/>
          <p:nvPr/>
        </p:nvSpPr>
        <p:spPr>
          <a:xfrm>
            <a:off x="1280160" y="239572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Brainstorm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1280160" y="2715768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Surface ambiguity before touching code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3429000" y="2286000"/>
            <a:ext cx="2560320" cy="1005840"/>
          </a:xfrm>
          <a:prstGeom prst="rect">
            <a:avLst/>
          </a:prstGeom>
          <a:solidFill>
            <a:srgbClr val="FFFFFF">
              <a:alpha val="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02" name="Google Shape;102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566160" y="24688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5"/>
          <p:cNvSpPr/>
          <p:nvPr/>
        </p:nvSpPr>
        <p:spPr>
          <a:xfrm>
            <a:off x="4069080" y="239572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Plan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4069080" y="2715768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Research the codebase, docs, and constraints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6217920" y="2286000"/>
            <a:ext cx="2560320" cy="1005840"/>
          </a:xfrm>
          <a:prstGeom prst="rect">
            <a:avLst/>
          </a:prstGeom>
          <a:solidFill>
            <a:srgbClr val="FFFFFF">
              <a:alpha val="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06" name="Google Shape;106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55080" y="246888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5"/>
          <p:cNvSpPr/>
          <p:nvPr/>
        </p:nvSpPr>
        <p:spPr>
          <a:xfrm>
            <a:off x="6858000" y="239572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Work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6858000" y="2715768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Build with AI agents, guided by human judgment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640080" y="3520440"/>
            <a:ext cx="2560320" cy="1005840"/>
          </a:xfrm>
          <a:prstGeom prst="rect">
            <a:avLst/>
          </a:prstGeom>
          <a:solidFill>
            <a:srgbClr val="FFFFFF">
              <a:alpha val="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10" name="Google Shape;11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77240" y="37033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/>
          <p:nvPr/>
        </p:nvSpPr>
        <p:spPr>
          <a:xfrm>
            <a:off x="1280160" y="36301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Review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1280160" y="3950208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Multi-angle review for quality, security, and drift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3429000" y="3520440"/>
            <a:ext cx="2560320" cy="1005840"/>
          </a:xfrm>
          <a:prstGeom prst="rect">
            <a:avLst/>
          </a:prstGeom>
          <a:solidFill>
            <a:srgbClr val="FFFFFF">
              <a:alpha val="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14" name="Google Shape;114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566160" y="37033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4069080" y="363016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Compound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069080" y="3950208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Capture decisions so the next cycle starts smarter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640080" y="4566090"/>
            <a:ext cx="78639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ECDC4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The repo becomes institutional memory, not just source files.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/>
          <p:nvPr/>
        </p:nvSpPr>
        <p:spPr>
          <a:xfrm>
            <a:off x="640080" y="36576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The product mirror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640080" y="82296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Our collaboration pattern maps directly to Collabojin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640080" y="1234440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969C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F969C"/>
                </a:solidFill>
                <a:latin typeface="Calibri"/>
                <a:ea typeface="Calibri"/>
                <a:cs typeface="Calibri"/>
                <a:sym typeface="Calibri"/>
              </a:rPr>
              <a:t>In this partnership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5029200" y="1234440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969C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F969C"/>
                </a:solidFill>
                <a:latin typeface="Calibri"/>
                <a:ea typeface="Calibri"/>
                <a:cs typeface="Calibri"/>
                <a:sym typeface="Calibri"/>
              </a:rPr>
              <a:t>In the platform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640080" y="164592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18288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6"/>
          <p:cNvSpPr/>
          <p:nvPr/>
        </p:nvSpPr>
        <p:spPr>
          <a:xfrm>
            <a:off x="1371600" y="173736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Vague intent in one person's head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4206240" y="164592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B6B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FF6B6B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5029200" y="164592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5029200" y="1645920"/>
            <a:ext cx="54864" cy="82296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5303520" y="1737360"/>
            <a:ext cx="30175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Initiative pipeline with explicit scoping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640080" y="269748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35" name="Google Shape;135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" y="28803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6"/>
          <p:cNvSpPr/>
          <p:nvPr/>
        </p:nvSpPr>
        <p:spPr>
          <a:xfrm>
            <a:off x="1371600" y="278892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Clarifying dialogue before implementation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4206240" y="269748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B6B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FF6B6B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5029200" y="269748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5029200" y="2697480"/>
            <a:ext cx="54864" cy="82296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5303520" y="2788920"/>
            <a:ext cx="30175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Onboarding friction to align on why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640080" y="374904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42" name="Google Shape;14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2960" y="39319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6"/>
          <p:cNvSpPr/>
          <p:nvPr/>
        </p:nvSpPr>
        <p:spPr>
          <a:xfrm>
            <a:off x="1371600" y="384048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Written context and shared memory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4206240" y="374904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B6B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FF6B6B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5029200" y="3749040"/>
            <a:ext cx="34747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6"/>
          <p:cNvSpPr/>
          <p:nvPr/>
        </p:nvSpPr>
        <p:spPr>
          <a:xfrm>
            <a:off x="5029200" y="3749040"/>
            <a:ext cx="54864" cy="82296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5303520" y="3840480"/>
            <a:ext cx="30175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Contribution logs and transparent audit trails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54" name="Google Shape;15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080" y="22860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7"/>
          <p:cNvSpPr/>
          <p:nvPr/>
        </p:nvSpPr>
        <p:spPr>
          <a:xfrm>
            <a:off x="1280160" y="22860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Collabojin principles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640080" y="777240"/>
            <a:ext cx="7315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Stewardship over status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640080" y="1371600"/>
            <a:ext cx="3840480" cy="1371600"/>
          </a:xfrm>
          <a:prstGeom prst="rect">
            <a:avLst/>
          </a:prstGeom>
          <a:solidFill>
            <a:srgbClr val="2329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640080" y="1371600"/>
            <a:ext cx="54864" cy="13716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914400" y="160020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Intentional friction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914400" y="2057400"/>
            <a:ext cx="3291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Slow down just enough to align on purpose.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4846320" y="1371600"/>
            <a:ext cx="3840480" cy="1371600"/>
          </a:xfrm>
          <a:prstGeom prst="rect">
            <a:avLst/>
          </a:prstGeom>
          <a:solidFill>
            <a:srgbClr val="2329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4846320" y="1371600"/>
            <a:ext cx="54864" cy="137160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5120640" y="160020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Transparent credit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5120640" y="2057400"/>
            <a:ext cx="3291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Authorship is earned through visible contribution.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640080" y="3017520"/>
            <a:ext cx="3840480" cy="1371600"/>
          </a:xfrm>
          <a:prstGeom prst="rect">
            <a:avLst/>
          </a:prstGeom>
          <a:solidFill>
            <a:srgbClr val="2329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640080" y="3017520"/>
            <a:ext cx="54864" cy="137160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914400" y="324612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Roles, not ranks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914400" y="3703320"/>
            <a:ext cx="3291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 student can steward; a professor can contribute.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4846320" y="3017520"/>
            <a:ext cx="3840480" cy="1371600"/>
          </a:xfrm>
          <a:prstGeom prst="rect">
            <a:avLst/>
          </a:prstGeom>
          <a:solidFill>
            <a:srgbClr val="2329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4846320" y="3017520"/>
            <a:ext cx="54864" cy="13716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5120640" y="324612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600"/>
              <a:buFont typeface="Trebuchet MS"/>
              <a:buNone/>
            </a:pPr>
            <a:r>
              <a:rPr b="1" i="0" lang="en-US" sz="16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Anti-rent-seeking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7"/>
          <p:cNvSpPr/>
          <p:nvPr/>
        </p:nvSpPr>
        <p:spPr>
          <a:xfrm>
            <a:off x="5120640" y="3703320"/>
            <a:ext cx="32918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The system resists credit capture by design.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"/>
          <p:cNvSpPr/>
          <p:nvPr/>
        </p:nvSpPr>
        <p:spPr>
          <a:xfrm>
            <a:off x="640080" y="365760"/>
            <a:ext cx="73152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Why familiar tools mattered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640080" y="868680"/>
            <a:ext cx="78639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Known stack + known patterns = better AI outcomes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64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64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201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201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React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338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338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Drizzle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475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75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PostgreSQL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612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612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Railway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640080" y="2194560"/>
            <a:ext cx="786384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431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640080" y="2194560"/>
            <a:ext cx="54864" cy="73152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92" name="Google Shape;19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23317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/>
          <p:nvPr/>
        </p:nvSpPr>
        <p:spPr>
          <a:xfrm>
            <a:off x="1463040" y="2286000"/>
            <a:ext cx="2743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Faster error detection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4114800" y="2286000"/>
            <a:ext cx="41148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You notice agent drift because patterns are familiar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640080" y="3108960"/>
            <a:ext cx="786384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431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640080" y="3108960"/>
            <a:ext cx="54864" cy="73152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97" name="Google Shape;19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32461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8"/>
          <p:cNvSpPr/>
          <p:nvPr/>
        </p:nvSpPr>
        <p:spPr>
          <a:xfrm>
            <a:off x="1463040" y="3200400"/>
            <a:ext cx="2743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Tighter iteration loops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4114800" y="3200400"/>
            <a:ext cx="41148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Time goes to problem-solving, not tool-learning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640080" y="4023360"/>
            <a:ext cx="786384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bl" dir="8100000" dist="25400">
              <a:srgbClr val="000000">
                <a:alpha val="431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640080" y="4023360"/>
            <a:ext cx="54864" cy="731520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202" name="Google Shape;202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14400" y="41605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8"/>
          <p:cNvSpPr/>
          <p:nvPr/>
        </p:nvSpPr>
        <p:spPr>
          <a:xfrm>
            <a:off x="1463040" y="4114800"/>
            <a:ext cx="2743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Trebuchet MS"/>
                <a:ea typeface="Trebuchet MS"/>
                <a:cs typeface="Trebuchet MS"/>
                <a:sym typeface="Trebuchet MS"/>
              </a:rPr>
              <a:t>Context compounds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4114800" y="4114800"/>
            <a:ext cx="41148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AGENTS.md + vision docs + logs improve every session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7490080" y="1463040"/>
            <a:ext cx="1188000" cy="365760"/>
          </a:xfrm>
          <a:prstGeom prst="rect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7490080" y="1463040"/>
            <a:ext cx="118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Inngest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From vague to concrete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640080" y="77724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Ambiguity -&gt; alignment -&gt; execution -&gt; compounding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731520" y="1325880"/>
            <a:ext cx="457200" cy="457200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731520" y="132588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7" name="Google Shape;217;p9"/>
          <p:cNvCxnSpPr/>
          <p:nvPr/>
        </p:nvCxnSpPr>
        <p:spPr>
          <a:xfrm>
            <a:off x="960120" y="1783080"/>
            <a:ext cx="0" cy="22860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8" name="Google Shape;218;p9"/>
          <p:cNvSpPr/>
          <p:nvPr/>
        </p:nvSpPr>
        <p:spPr>
          <a:xfrm>
            <a:off x="1463040" y="1280160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500"/>
              <a:buFont typeface="Trebuchet MS"/>
              <a:buNone/>
            </a:pPr>
            <a:r>
              <a:rPr b="1" i="0" lang="en-US" sz="15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Aspiration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3840480" y="1280160"/>
            <a:ext cx="4754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Critical-thinking vision for better collaboration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731520" y="2057400"/>
            <a:ext cx="457200" cy="457200"/>
          </a:xfrm>
          <a:prstGeom prst="ellipse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731520" y="2057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2" name="Google Shape;222;p9"/>
          <p:cNvCxnSpPr/>
          <p:nvPr/>
        </p:nvCxnSpPr>
        <p:spPr>
          <a:xfrm>
            <a:off x="960120" y="2514600"/>
            <a:ext cx="0" cy="22860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3" name="Google Shape;223;p9"/>
          <p:cNvSpPr/>
          <p:nvPr/>
        </p:nvSpPr>
        <p:spPr>
          <a:xfrm>
            <a:off x="1463040" y="2011680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500"/>
              <a:buFont typeface="Trebuchet MS"/>
              <a:buNone/>
            </a:pPr>
            <a:r>
              <a:rPr b="1" i="0" lang="en-US" sz="15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Dialogue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3840480" y="2011680"/>
            <a:ext cx="4754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Clarifying questions expose hidden assumptions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731520" y="2788920"/>
            <a:ext cx="457200" cy="457200"/>
          </a:xfrm>
          <a:prstGeom prst="ellipse">
            <a:avLst/>
          </a:prstGeom>
          <a:solidFill>
            <a:srgbClr val="4ECD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731520" y="278892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7" name="Google Shape;227;p9"/>
          <p:cNvCxnSpPr/>
          <p:nvPr/>
        </p:nvCxnSpPr>
        <p:spPr>
          <a:xfrm>
            <a:off x="960120" y="3246120"/>
            <a:ext cx="0" cy="22860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8" name="Google Shape;228;p9"/>
          <p:cNvSpPr/>
          <p:nvPr/>
        </p:nvSpPr>
        <p:spPr>
          <a:xfrm>
            <a:off x="1463040" y="2743200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500"/>
              <a:buFont typeface="Trebuchet MS"/>
              <a:buNone/>
            </a:pPr>
            <a:r>
              <a:rPr b="1" i="0" lang="en-US" sz="15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Written context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3840480" y="2743200"/>
            <a:ext cx="4754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Shared documents align humans and AI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9"/>
          <p:cNvSpPr/>
          <p:nvPr/>
        </p:nvSpPr>
        <p:spPr>
          <a:xfrm>
            <a:off x="731520" y="3520440"/>
            <a:ext cx="457200" cy="457200"/>
          </a:xfrm>
          <a:prstGeom prst="ellipse">
            <a:avLst/>
          </a:prstGeom>
          <a:solidFill>
            <a:srgbClr val="0F96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9"/>
          <p:cNvSpPr/>
          <p:nvPr/>
        </p:nvSpPr>
        <p:spPr>
          <a:xfrm>
            <a:off x="731520" y="352044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2" name="Google Shape;232;p9"/>
          <p:cNvCxnSpPr/>
          <p:nvPr/>
        </p:nvCxnSpPr>
        <p:spPr>
          <a:xfrm>
            <a:off x="960120" y="3977640"/>
            <a:ext cx="0" cy="228600"/>
          </a:xfrm>
          <a:prstGeom prst="straightConnector1">
            <a:avLst/>
          </a:prstGeom>
          <a:noFill/>
          <a:ln cap="flat" cmpd="sng" w="19050">
            <a:solidFill>
              <a:srgbClr val="94A3B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3" name="Google Shape;233;p9"/>
          <p:cNvSpPr/>
          <p:nvPr/>
        </p:nvSpPr>
        <p:spPr>
          <a:xfrm>
            <a:off x="1463040" y="3474720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500"/>
              <a:buFont typeface="Trebuchet MS"/>
              <a:buNone/>
            </a:pPr>
            <a:r>
              <a:rPr b="1" i="0" lang="en-US" sz="15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AI-augmented build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3840480" y="3474720"/>
            <a:ext cx="4754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Compound workflow turns context into working software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9"/>
          <p:cNvSpPr/>
          <p:nvPr/>
        </p:nvSpPr>
        <p:spPr>
          <a:xfrm>
            <a:off x="731520" y="4251960"/>
            <a:ext cx="457200" cy="457200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731520" y="425196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05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1463040" y="4206240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F8F2"/>
              </a:buClr>
              <a:buSzPts val="1500"/>
              <a:buFont typeface="Trebuchet MS"/>
              <a:buNone/>
            </a:pPr>
            <a:r>
              <a:rPr b="1" i="0" lang="en-US" sz="1500" u="none" cap="none" strike="noStrike">
                <a:solidFill>
                  <a:srgbClr val="F8F8F2"/>
                </a:solidFill>
                <a:latin typeface="Trebuchet MS"/>
                <a:ea typeface="Trebuchet MS"/>
                <a:cs typeface="Trebuchet MS"/>
                <a:sym typeface="Trebuchet MS"/>
              </a:rPr>
              <a:t>Learning compounds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9"/>
          <p:cNvSpPr/>
          <p:nvPr/>
        </p:nvSpPr>
        <p:spPr>
          <a:xfrm>
            <a:off x="3840480" y="4206240"/>
            <a:ext cx="4754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Each cycle reduces rework and raises quality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2026-02-08T13:01:09Z</dcterms:created>
  <dc:creator>Keenan Thompson &amp; Paul</dc:creator>
</cp:coreProperties>
</file>